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4"/>
  </p:sldMasterIdLst>
  <p:notesMasterIdLst>
    <p:notesMasterId r:id="rId17"/>
  </p:notesMasterIdLst>
  <p:sldIdLst>
    <p:sldId id="256" r:id="rId5"/>
    <p:sldId id="258" r:id="rId6"/>
    <p:sldId id="262" r:id="rId7"/>
    <p:sldId id="257" r:id="rId8"/>
    <p:sldId id="259" r:id="rId9"/>
    <p:sldId id="264" r:id="rId10"/>
    <p:sldId id="266" r:id="rId11"/>
    <p:sldId id="267" r:id="rId12"/>
    <p:sldId id="268" r:id="rId13"/>
    <p:sldId id="269" r:id="rId14"/>
    <p:sldId id="260" r:id="rId15"/>
    <p:sldId id="26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343A2C-119D-486F-AB66-C0CC6657611B}" type="datetimeFigureOut">
              <a:rPr lang="en-US" smtClean="0"/>
              <a:t>11/4/2022</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5AB81-D89E-40E6-850D-9BE7BB3ABDCB}" type="slidenum">
              <a:rPr lang="en-US" smtClean="0"/>
              <a:t>‹nr.›</a:t>
            </a:fld>
            <a:endParaRPr lang="en-US"/>
          </a:p>
        </p:txBody>
      </p:sp>
    </p:spTree>
    <p:extLst>
      <p:ext uri="{BB962C8B-B14F-4D97-AF65-F5344CB8AC3E}">
        <p14:creationId xmlns:p14="http://schemas.microsoft.com/office/powerpoint/2010/main" val="1468901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pons.nl/23263/pizza-verdi/23265/introducti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Instructie: mensen die het raadsel al kennen moeten hun</a:t>
            </a:r>
            <a:r>
              <a:rPr lang="nl-NL" baseline="0" dirty="0"/>
              <a:t> mond houden.</a:t>
            </a:r>
          </a:p>
          <a:p>
            <a:r>
              <a:rPr lang="nl-NL" baseline="0" dirty="0"/>
              <a:t>Lees het klassikaal voor, daarna de vraag wat is er aan de hand.</a:t>
            </a:r>
          </a:p>
          <a:p>
            <a:r>
              <a:rPr lang="nl-NL" baseline="0" dirty="0"/>
              <a:t>Laat ze de mogelijkheden opschrijven, hardop benoemen, vraag door. Schrijf ze op het bord. </a:t>
            </a:r>
            <a:br>
              <a:rPr lang="nl-NL" baseline="0" dirty="0"/>
            </a:br>
            <a:r>
              <a:rPr lang="nl-NL" baseline="0" dirty="0"/>
              <a:t>Antwoord; chirurg is zijn moeder. Daarna licht je toe: hoe kan het dat iedereen </a:t>
            </a:r>
            <a:r>
              <a:rPr lang="nl-NL" baseline="0" dirty="0" err="1"/>
              <a:t>meeteen</a:t>
            </a:r>
            <a:r>
              <a:rPr lang="nl-NL" baseline="0" dirty="0"/>
              <a:t> aan een man denkt bij chirurg?</a:t>
            </a:r>
            <a:br>
              <a:rPr lang="nl-NL" baseline="0" dirty="0"/>
            </a:br>
            <a:r>
              <a:rPr lang="nl-NL" baseline="0" dirty="0"/>
              <a:t>Dit is het beeld wat wij hebben bij dit beroep. Dit heet een stereotypering. </a:t>
            </a:r>
            <a:endParaRPr lang="en-US" dirty="0"/>
          </a:p>
        </p:txBody>
      </p:sp>
      <p:sp>
        <p:nvSpPr>
          <p:cNvPr id="4" name="Tijdelijke aanduiding voor dianummer 3"/>
          <p:cNvSpPr>
            <a:spLocks noGrp="1"/>
          </p:cNvSpPr>
          <p:nvPr>
            <p:ph type="sldNum" sz="quarter" idx="10"/>
          </p:nvPr>
        </p:nvSpPr>
        <p:spPr/>
        <p:txBody>
          <a:bodyPr/>
          <a:lstStyle/>
          <a:p>
            <a:fld id="{2015AB81-D89E-40E6-850D-9BE7BB3ABDCB}" type="slidenum">
              <a:rPr lang="en-US" smtClean="0"/>
              <a:t>3</a:t>
            </a:fld>
            <a:endParaRPr lang="en-US"/>
          </a:p>
        </p:txBody>
      </p:sp>
    </p:spTree>
    <p:extLst>
      <p:ext uri="{BB962C8B-B14F-4D97-AF65-F5344CB8AC3E}">
        <p14:creationId xmlns:p14="http://schemas.microsoft.com/office/powerpoint/2010/main" val="1226648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Vraag studenten naar of ze het verschil kennen tussen de volgende drie</a:t>
            </a:r>
            <a:r>
              <a:rPr lang="nl-NL" baseline="0" dirty="0"/>
              <a:t> begrippen. Of ze het kunnen uitleggen. </a:t>
            </a:r>
            <a:br>
              <a:rPr lang="nl-NL" baseline="0" dirty="0"/>
            </a:br>
            <a:r>
              <a:rPr lang="nl-NL" baseline="0" dirty="0"/>
              <a:t>Laat ze het daarna zelf opzoeken en hun eigen definitie samen stellen. Bespreek dit na en vul aan waar nodig.</a:t>
            </a:r>
            <a:br>
              <a:rPr lang="nl-NL" baseline="0" dirty="0"/>
            </a:br>
            <a:r>
              <a:rPr lang="nl-NL" baseline="0" dirty="0"/>
              <a:t>Vraag daarna naar hun eigen ervaringen; kunnen ze voorbeelden bedenken per definitie. Hebben ze hier zelf wel eens mee te maken gehad? Bespreek dit ook weer na.</a:t>
            </a:r>
            <a:br>
              <a:rPr lang="nl-NL" baseline="0" dirty="0"/>
            </a:br>
            <a:br>
              <a:rPr lang="nl-NL" baseline="0" dirty="0"/>
            </a:br>
            <a:endParaRPr lang="en-US" dirty="0"/>
          </a:p>
        </p:txBody>
      </p:sp>
      <p:sp>
        <p:nvSpPr>
          <p:cNvPr id="4" name="Tijdelijke aanduiding voor dianummer 3"/>
          <p:cNvSpPr>
            <a:spLocks noGrp="1"/>
          </p:cNvSpPr>
          <p:nvPr>
            <p:ph type="sldNum" sz="quarter" idx="10"/>
          </p:nvPr>
        </p:nvSpPr>
        <p:spPr/>
        <p:txBody>
          <a:bodyPr/>
          <a:lstStyle/>
          <a:p>
            <a:fld id="{2015AB81-D89E-40E6-850D-9BE7BB3ABDCB}" type="slidenum">
              <a:rPr lang="en-US" smtClean="0"/>
              <a:t>4</a:t>
            </a:fld>
            <a:endParaRPr lang="en-US"/>
          </a:p>
        </p:txBody>
      </p:sp>
    </p:spTree>
    <p:extLst>
      <p:ext uri="{BB962C8B-B14F-4D97-AF65-F5344CB8AC3E}">
        <p14:creationId xmlns:p14="http://schemas.microsoft.com/office/powerpoint/2010/main" val="2468678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Inloggegevens movie </a:t>
            </a:r>
            <a:r>
              <a:rPr lang="nl-NL" dirty="0" err="1"/>
              <a:t>that</a:t>
            </a:r>
            <a:r>
              <a:rPr lang="nl-NL" dirty="0"/>
              <a:t> </a:t>
            </a:r>
            <a:r>
              <a:rPr lang="nl-NL" dirty="0" err="1"/>
              <a:t>matters</a:t>
            </a:r>
            <a:r>
              <a:rPr lang="nl-NL"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https://www.spons.nl/23263/pizza-verdi/23265/introductie</a:t>
            </a:r>
            <a:endParaRPr lang="en-US" dirty="0"/>
          </a:p>
          <a:p>
            <a:r>
              <a:rPr lang="nl-NL" dirty="0"/>
              <a:t>Email: e.koppen@mboutrecht.nl</a:t>
            </a:r>
            <a:br>
              <a:rPr lang="nl-NL" dirty="0"/>
            </a:br>
            <a:r>
              <a:rPr lang="nl-NL" dirty="0"/>
              <a:t>Wachtwoord: stroopwafel1990</a:t>
            </a:r>
            <a:br>
              <a:rPr lang="nl-NL" dirty="0"/>
            </a:br>
            <a:br>
              <a:rPr lang="nl-NL" dirty="0"/>
            </a:br>
            <a:r>
              <a:rPr lang="nl-NL" dirty="0"/>
              <a:t>Bekijk thuis de film vooraf even, zodat je weet wat je kan verwachten.</a:t>
            </a:r>
            <a:r>
              <a:rPr lang="nl-NL" baseline="0" dirty="0"/>
              <a:t> Instructies en vragen staan heel duidelijk onder de film fragmenten.</a:t>
            </a:r>
            <a:br>
              <a:rPr lang="nl-NL" baseline="0" dirty="0"/>
            </a:br>
            <a:r>
              <a:rPr lang="nl-NL" baseline="0" dirty="0"/>
              <a:t>Studenten vinden dit erg leuk om te bekijken. Zet het geluid goed hard en maak het donker; extra spannend ;)</a:t>
            </a:r>
            <a:br>
              <a:rPr lang="nl-NL" baseline="0" dirty="0"/>
            </a:br>
            <a:r>
              <a:rPr lang="nl-NL" baseline="0" dirty="0"/>
              <a:t>Vraag door naar waarom studenten denken dat dit gaat gebeuren. Laat ze ook goed observeren; stel bijv. vragen zoals: wat voor soort horloge deed hij om? Waar lag dit appartement? Wat hing er aan de muur?</a:t>
            </a:r>
            <a:br>
              <a:rPr lang="nl-NL" baseline="0" dirty="0"/>
            </a:br>
            <a:r>
              <a:rPr lang="nl-NL" baseline="0" dirty="0"/>
              <a:t>Voel zelf goed aan hoelang je stopt bij ieder fragment.</a:t>
            </a:r>
            <a:br>
              <a:rPr lang="nl-NL" baseline="0" dirty="0"/>
            </a:br>
            <a:r>
              <a:rPr lang="nl-NL" baseline="0" dirty="0"/>
              <a:t>Aan het eind goed nabespreken; waarom dacht je dit? Wat heeft dit te maken met vooroordelen en stereotyperingen? Welke ben je zoal tegen gekomen? Denk verder dan de standaard.</a:t>
            </a:r>
            <a:br>
              <a:rPr lang="nl-NL" baseline="0" dirty="0"/>
            </a:br>
            <a:r>
              <a:rPr lang="nl-NL" baseline="0" dirty="0"/>
              <a:t>Bijv. ook dat </a:t>
            </a:r>
            <a:r>
              <a:rPr lang="nl-NL" baseline="0" dirty="0" err="1"/>
              <a:t>Gilda</a:t>
            </a:r>
            <a:r>
              <a:rPr lang="nl-NL" baseline="0" dirty="0"/>
              <a:t> een schoonmaakster is uit het </a:t>
            </a:r>
            <a:r>
              <a:rPr lang="nl-NL" baseline="0" dirty="0" err="1"/>
              <a:t>oostblok</a:t>
            </a:r>
            <a:r>
              <a:rPr lang="nl-NL" baseline="0" dirty="0"/>
              <a:t>. </a:t>
            </a:r>
            <a:br>
              <a:rPr lang="nl-NL" dirty="0"/>
            </a:br>
            <a:endParaRPr lang="en-US" dirty="0"/>
          </a:p>
        </p:txBody>
      </p:sp>
      <p:sp>
        <p:nvSpPr>
          <p:cNvPr id="4" name="Tijdelijke aanduiding voor dianummer 3"/>
          <p:cNvSpPr>
            <a:spLocks noGrp="1"/>
          </p:cNvSpPr>
          <p:nvPr>
            <p:ph type="sldNum" sz="quarter" idx="10"/>
          </p:nvPr>
        </p:nvSpPr>
        <p:spPr/>
        <p:txBody>
          <a:bodyPr/>
          <a:lstStyle/>
          <a:p>
            <a:fld id="{2015AB81-D89E-40E6-850D-9BE7BB3ABDCB}" type="slidenum">
              <a:rPr lang="en-US" smtClean="0"/>
              <a:t>5</a:t>
            </a:fld>
            <a:endParaRPr lang="en-US"/>
          </a:p>
        </p:txBody>
      </p:sp>
    </p:spTree>
    <p:extLst>
      <p:ext uri="{BB962C8B-B14F-4D97-AF65-F5344CB8AC3E}">
        <p14:creationId xmlns:p14="http://schemas.microsoft.com/office/powerpoint/2010/main" val="1036226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Bespreek hier: Waarom oordelen</a:t>
            </a:r>
            <a:r>
              <a:rPr lang="nl-NL" baseline="0" dirty="0"/>
              <a:t> we?  </a:t>
            </a:r>
            <a:r>
              <a:rPr lang="nl-NL" baseline="0" dirty="0">
                <a:sym typeface="Wingdings" panose="05000000000000000000" pitchFamily="2" charset="2"/>
              </a:rPr>
              <a:t> </a:t>
            </a:r>
            <a:r>
              <a:rPr lang="nl-NL" baseline="0" dirty="0" err="1">
                <a:sym typeface="Wingdings" panose="05000000000000000000" pitchFamily="2" charset="2"/>
              </a:rPr>
              <a:t>evolutinair</a:t>
            </a:r>
            <a:r>
              <a:rPr lang="nl-NL" baseline="0" dirty="0">
                <a:sym typeface="Wingdings" panose="05000000000000000000" pitchFamily="2" charset="2"/>
              </a:rPr>
              <a:t> gezien de werking van de hersenen, hokjes denken, anders teveel prikkers, meteen gevaar kunnen inschatten. Hokjes denken en daarbij vooroordelen is dus heel normaal. Echter; wanneer is het schadelijk gevaarlijk? Dit met studenten bespreken? En waar ligt de grens? In hoeverre zijn zij zich bewust van hun vooroordelen?</a:t>
            </a:r>
            <a:br>
              <a:rPr lang="nl-NL" baseline="0" dirty="0">
                <a:sym typeface="Wingdings" panose="05000000000000000000" pitchFamily="2" charset="2"/>
              </a:rPr>
            </a:br>
            <a:r>
              <a:rPr lang="nl-NL" baseline="0" dirty="0" err="1">
                <a:sym typeface="Wingdings" panose="05000000000000000000" pitchFamily="2" charset="2"/>
              </a:rPr>
              <a:t>Bijv</a:t>
            </a:r>
            <a:r>
              <a:rPr lang="nl-NL" baseline="0" dirty="0">
                <a:sym typeface="Wingdings" panose="05000000000000000000" pitchFamily="2" charset="2"/>
              </a:rPr>
              <a:t> alleen al de vraag: Heb je een vriend aan een meisje. Is een aanname dat ze hetero is. </a:t>
            </a:r>
            <a:br>
              <a:rPr lang="nl-NL" baseline="0" dirty="0">
                <a:sym typeface="Wingdings" panose="05000000000000000000" pitchFamily="2" charset="2"/>
              </a:rPr>
            </a:br>
            <a:r>
              <a:rPr lang="nl-NL" baseline="0" dirty="0">
                <a:sym typeface="Wingdings" panose="05000000000000000000" pitchFamily="2" charset="2"/>
              </a:rPr>
              <a:t>Of je belt een Kai. En vraagt naar meneer. Is een aanname dat het een man is, maar je krijgt een vrouw aan de lijn. Of een vrouwelijke automonteur.</a:t>
            </a:r>
            <a:endParaRPr lang="en-US" dirty="0"/>
          </a:p>
        </p:txBody>
      </p:sp>
      <p:sp>
        <p:nvSpPr>
          <p:cNvPr id="4" name="Tijdelijke aanduiding voor dianummer 3"/>
          <p:cNvSpPr>
            <a:spLocks noGrp="1"/>
          </p:cNvSpPr>
          <p:nvPr>
            <p:ph type="sldNum" sz="quarter" idx="10"/>
          </p:nvPr>
        </p:nvSpPr>
        <p:spPr/>
        <p:txBody>
          <a:bodyPr/>
          <a:lstStyle/>
          <a:p>
            <a:fld id="{2015AB81-D89E-40E6-850D-9BE7BB3ABDCB}" type="slidenum">
              <a:rPr lang="en-US" smtClean="0"/>
              <a:t>6</a:t>
            </a:fld>
            <a:endParaRPr lang="en-US"/>
          </a:p>
        </p:txBody>
      </p:sp>
    </p:spTree>
    <p:extLst>
      <p:ext uri="{BB962C8B-B14F-4D97-AF65-F5344CB8AC3E}">
        <p14:creationId xmlns:p14="http://schemas.microsoft.com/office/powerpoint/2010/main" val="317502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a:t>
            </a:r>
            <a:r>
              <a:rPr lang="nl-NL" baseline="0" dirty="0"/>
              <a:t> spel ligt in de kast bij Esmee op kantoor 123.</a:t>
            </a:r>
            <a:br>
              <a:rPr lang="nl-NL" baseline="0" dirty="0"/>
            </a:br>
            <a:r>
              <a:rPr lang="nl-NL" baseline="0" dirty="0"/>
              <a:t>We hebben 4 doosjes.  (per klas is 4 spellen raadzaam dan kun je 4 kleine groepjes maken)</a:t>
            </a:r>
            <a:br>
              <a:rPr lang="nl-NL" baseline="0" dirty="0"/>
            </a:br>
            <a:r>
              <a:rPr lang="nl-NL" baseline="0" dirty="0"/>
              <a:t>Lees vooraf even goed de handleiding door. Is heel simpel je je kan je eigen draai er aan geven.</a:t>
            </a:r>
            <a:br>
              <a:rPr lang="nl-NL" baseline="0" dirty="0"/>
            </a:br>
            <a:r>
              <a:rPr lang="nl-NL" baseline="0" dirty="0"/>
              <a:t>Belangrijke NB vooraf; geef bij studenten aan dat ze alles mogen zeggen en delen, </a:t>
            </a:r>
            <a:r>
              <a:rPr lang="nl-NL" baseline="0" dirty="0" err="1"/>
              <a:t>ongeneerd</a:t>
            </a:r>
            <a:r>
              <a:rPr lang="nl-NL" baseline="0" dirty="0"/>
              <a:t>, hoeven zich niet in te houden omdat deze les over vooroordelen gaat, tenzij het natuurlijk discriminerend of kwetsend is. </a:t>
            </a:r>
          </a:p>
          <a:p>
            <a:r>
              <a:rPr lang="nl-NL" baseline="0" dirty="0"/>
              <a:t>Ronde 1: kaarten ‘onsympathiek’ open leggen op tafel. Bekijken en de vraag stellen: naast wie zou jij gaan zitten in de bus en waarom?</a:t>
            </a:r>
            <a:br>
              <a:rPr lang="nl-NL" baseline="0" dirty="0"/>
            </a:br>
            <a:r>
              <a:rPr lang="nl-NL" baseline="0" dirty="0"/>
              <a:t>Ronde 2: sympathieke (lachje) kaarten uitdelen en boven op de andere kaarten  leggen. Opnieuw bekijken en vragen: naast wie ga je nu zitten en waarom?  (steeds even kort nabespreken, checken of mensen dezelfde hebben gekozen, waarom wel of niet)</a:t>
            </a:r>
          </a:p>
          <a:p>
            <a:r>
              <a:rPr lang="nl-NL" baseline="0" dirty="0"/>
              <a:t>Ronde 3: ik stel meestal een aantal </a:t>
            </a:r>
            <a:r>
              <a:rPr lang="nl-NL" baseline="0" dirty="0" err="1"/>
              <a:t>fact</a:t>
            </a:r>
            <a:r>
              <a:rPr lang="nl-NL" baseline="0" dirty="0"/>
              <a:t> vragen zoals wie van deze mensen is </a:t>
            </a:r>
            <a:r>
              <a:rPr lang="nl-NL" baseline="0" dirty="0" err="1"/>
              <a:t>homosekueel</a:t>
            </a:r>
            <a:r>
              <a:rPr lang="nl-NL" baseline="0" dirty="0"/>
              <a:t>? Dan kiezen zij ze uit en houden in de lucht en geef ik het antwoord. Vinden ze heel leuk.</a:t>
            </a:r>
            <a:br>
              <a:rPr lang="nl-NL" baseline="0" dirty="0"/>
            </a:br>
            <a:r>
              <a:rPr lang="nl-NL" baseline="0" dirty="0"/>
              <a:t>Daarna de korte beschrijvingen. Is moeilijk, wel leuk.</a:t>
            </a:r>
            <a:br>
              <a:rPr lang="nl-NL" baseline="0" dirty="0"/>
            </a:br>
            <a:r>
              <a:rPr lang="nl-NL" baseline="0" dirty="0"/>
              <a:t>Daarna de uitspraken.</a:t>
            </a:r>
            <a:br>
              <a:rPr lang="nl-NL" baseline="0" dirty="0"/>
            </a:br>
            <a:r>
              <a:rPr lang="nl-NL" baseline="0" dirty="0"/>
              <a:t>Aan het eind als ze klaar zijn kun je zeggen dat de nummertjes op de achterkant corresponderen met de kaarten. Kunnen ze zien hoeveel ze goed hebben, ook al gaat het niet om.</a:t>
            </a:r>
          </a:p>
          <a:p>
            <a:r>
              <a:rPr lang="nl-NL" baseline="0" dirty="0"/>
              <a:t>Daarna bespreek je klassikaal na. Zie volgende sheet.</a:t>
            </a:r>
            <a:endParaRPr lang="en-US" dirty="0"/>
          </a:p>
        </p:txBody>
      </p:sp>
      <p:sp>
        <p:nvSpPr>
          <p:cNvPr id="4" name="Tijdelijke aanduiding voor dianummer 3"/>
          <p:cNvSpPr>
            <a:spLocks noGrp="1"/>
          </p:cNvSpPr>
          <p:nvPr>
            <p:ph type="sldNum" sz="quarter" idx="10"/>
          </p:nvPr>
        </p:nvSpPr>
        <p:spPr/>
        <p:txBody>
          <a:bodyPr/>
          <a:lstStyle/>
          <a:p>
            <a:fld id="{2015AB81-D89E-40E6-850D-9BE7BB3ABDCB}" type="slidenum">
              <a:rPr lang="en-US" smtClean="0"/>
              <a:t>11</a:t>
            </a:fld>
            <a:endParaRPr lang="en-US"/>
          </a:p>
        </p:txBody>
      </p:sp>
    </p:spTree>
    <p:extLst>
      <p:ext uri="{BB962C8B-B14F-4D97-AF65-F5344CB8AC3E}">
        <p14:creationId xmlns:p14="http://schemas.microsoft.com/office/powerpoint/2010/main" val="3209796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a:t>Klik om de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11/4/2022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‹nr.›</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a:t>Klik om de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de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de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11/4/2022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Burgerschap</a:t>
            </a:r>
            <a:endParaRPr lang="en-US" dirty="0"/>
          </a:p>
        </p:txBody>
      </p:sp>
      <p:sp>
        <p:nvSpPr>
          <p:cNvPr id="3" name="Ondertitel 2"/>
          <p:cNvSpPr>
            <a:spLocks noGrp="1"/>
          </p:cNvSpPr>
          <p:nvPr>
            <p:ph type="subTitle" idx="1"/>
          </p:nvPr>
        </p:nvSpPr>
        <p:spPr/>
        <p:txBody>
          <a:bodyPr>
            <a:normAutofit/>
          </a:bodyPr>
          <a:lstStyle/>
          <a:p>
            <a:r>
              <a:rPr lang="nl-NL" sz="3600" dirty="0"/>
              <a:t>Vooroordelen &amp; Discriminatie: </a:t>
            </a:r>
          </a:p>
          <a:p>
            <a:r>
              <a:rPr lang="nl-NL" sz="3600" dirty="0"/>
              <a:t>Wat weet je nou echt over een ander?</a:t>
            </a:r>
            <a:endParaRPr lang="en-US" sz="3600" dirty="0"/>
          </a:p>
        </p:txBody>
      </p:sp>
    </p:spTree>
    <p:extLst>
      <p:ext uri="{BB962C8B-B14F-4D97-AF65-F5344CB8AC3E}">
        <p14:creationId xmlns:p14="http://schemas.microsoft.com/office/powerpoint/2010/main" val="1483660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3EF255-0534-E418-FD93-88E28A89D3B2}"/>
              </a:ext>
            </a:extLst>
          </p:cNvPr>
          <p:cNvSpPr>
            <a:spLocks noGrp="1"/>
          </p:cNvSpPr>
          <p:nvPr>
            <p:ph type="title"/>
          </p:nvPr>
        </p:nvSpPr>
        <p:spPr>
          <a:xfrm>
            <a:off x="1000125" y="885825"/>
            <a:ext cx="4048125" cy="3914775"/>
          </a:xfrm>
        </p:spPr>
        <p:txBody>
          <a:bodyPr>
            <a:normAutofit/>
          </a:bodyPr>
          <a:lstStyle/>
          <a:p>
            <a:r>
              <a:rPr lang="nl-NL" sz="2800" dirty="0"/>
              <a:t>Hoe kun je</a:t>
            </a:r>
            <a:br>
              <a:rPr lang="nl-NL" sz="2800" dirty="0"/>
            </a:br>
            <a:r>
              <a:rPr lang="nl-NL" sz="2800" dirty="0"/>
              <a:t>vooroordelen en discriminatie proberen te voorkomen?</a:t>
            </a:r>
          </a:p>
        </p:txBody>
      </p:sp>
      <p:pic>
        <p:nvPicPr>
          <p:cNvPr id="4098" name="Picture 2" descr="Infographic met en over Joris Luyendijk waarin zijn betoog over het primaat van de 'zeven vinkjes' elite in Nederland in beeld wordt gebracht.">
            <a:extLst>
              <a:ext uri="{FF2B5EF4-FFF2-40B4-BE49-F238E27FC236}">
                <a16:creationId xmlns:a16="http://schemas.microsoft.com/office/drawing/2014/main" id="{649E0652-2BD8-58BE-153C-720973965BF5}"/>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64151" b="3951"/>
          <a:stretch/>
        </p:blipFill>
        <p:spPr bwMode="auto">
          <a:xfrm>
            <a:off x="5975305" y="885825"/>
            <a:ext cx="544517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481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Spel: Op het eerste gezicht</a:t>
            </a:r>
            <a:br>
              <a:rPr lang="nl-NL" dirty="0"/>
            </a:br>
            <a:endParaRPr lang="en-US" dirty="0"/>
          </a:p>
        </p:txBody>
      </p:sp>
      <p:sp>
        <p:nvSpPr>
          <p:cNvPr id="3" name="Tijdelijke aanduiding voor inhoud 2"/>
          <p:cNvSpPr>
            <a:spLocks noGrp="1"/>
          </p:cNvSpPr>
          <p:nvPr>
            <p:ph idx="1"/>
          </p:nvPr>
        </p:nvSpPr>
        <p:spPr/>
        <p:txBody>
          <a:bodyPr>
            <a:normAutofit lnSpcReduction="10000"/>
          </a:bodyPr>
          <a:lstStyle/>
          <a:p>
            <a:pPr marL="45720" indent="0">
              <a:buNone/>
            </a:pPr>
            <a:r>
              <a:rPr lang="nl-NL" dirty="0"/>
              <a:t>Neem je eigen vooroordelen onder de loep </a:t>
            </a:r>
            <a:r>
              <a:rPr lang="nl-NL" dirty="0" err="1"/>
              <a:t>dmv</a:t>
            </a:r>
            <a:r>
              <a:rPr lang="nl-NL" dirty="0"/>
              <a:t> het </a:t>
            </a:r>
            <a:r>
              <a:rPr lang="nl-NL" dirty="0" err="1"/>
              <a:t>het</a:t>
            </a:r>
            <a:r>
              <a:rPr lang="nl-NL" dirty="0"/>
              <a:t> spelen van het spel.</a:t>
            </a:r>
          </a:p>
          <a:p>
            <a:pPr marL="45720" indent="0">
              <a:buNone/>
            </a:pPr>
            <a:r>
              <a:rPr lang="nl-NL" dirty="0"/>
              <a:t>-Maak groepjes van max. 6 personen.</a:t>
            </a:r>
          </a:p>
          <a:p>
            <a:pPr>
              <a:buFontTx/>
              <a:buChar char="-"/>
            </a:pPr>
            <a:r>
              <a:rPr lang="nl-NL" dirty="0"/>
              <a:t>Maak een tafel vrij en ga met z’n allen rond om deze tafel zitten.</a:t>
            </a:r>
          </a:p>
          <a:p>
            <a:pPr>
              <a:buFontTx/>
              <a:buChar char="-"/>
            </a:pPr>
            <a:r>
              <a:rPr lang="nl-NL" dirty="0"/>
              <a:t>Wijs een spel leider aan; deze deelt per ronde de kaarten uit die hij van de docent ontvangt. De handleiding blijft bij de docent.</a:t>
            </a:r>
          </a:p>
          <a:p>
            <a:pPr>
              <a:buFontTx/>
              <a:buChar char="-"/>
            </a:pPr>
            <a:r>
              <a:rPr lang="nl-NL" dirty="0"/>
              <a:t>Luister naar de mening of toelichting van jouw klasgenoten.</a:t>
            </a:r>
          </a:p>
          <a:p>
            <a:pPr>
              <a:buFontTx/>
              <a:buChar char="-"/>
            </a:pPr>
            <a:r>
              <a:rPr lang="nl-NL" dirty="0"/>
              <a:t>Luister tussendoor goed naar de aanwijzingen van de docent.  Sommige gedeelten zijn klassikaal alvorens jullie ‘verder’  spelen.</a:t>
            </a:r>
          </a:p>
          <a:p>
            <a:pPr marL="45720" indent="0">
              <a:buNone/>
            </a:pPr>
            <a:br>
              <a:rPr lang="nl-NL" dirty="0"/>
            </a:br>
            <a:r>
              <a:rPr lang="nl-NL" dirty="0"/>
              <a:t>Veel speelplezier!</a:t>
            </a:r>
          </a:p>
          <a:p>
            <a:pPr>
              <a:buFontTx/>
              <a:buChar char="-"/>
            </a:pPr>
            <a:endParaRPr lang="nl-NL" dirty="0"/>
          </a:p>
        </p:txBody>
      </p:sp>
    </p:spTree>
    <p:extLst>
      <p:ext uri="{BB962C8B-B14F-4D97-AF65-F5344CB8AC3E}">
        <p14:creationId xmlns:p14="http://schemas.microsoft.com/office/powerpoint/2010/main" val="3550318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Reflectie op het spel</a:t>
            </a:r>
            <a:endParaRPr lang="en-US" dirty="0"/>
          </a:p>
        </p:txBody>
      </p:sp>
      <p:sp>
        <p:nvSpPr>
          <p:cNvPr id="3" name="Tijdelijke aanduiding voor inhoud 2"/>
          <p:cNvSpPr>
            <a:spLocks noGrp="1"/>
          </p:cNvSpPr>
          <p:nvPr>
            <p:ph idx="1"/>
          </p:nvPr>
        </p:nvSpPr>
        <p:spPr/>
        <p:txBody>
          <a:bodyPr vert="horz" lIns="91440" tIns="45720" rIns="91440" bIns="45720" rtlCol="0" anchor="t">
            <a:normAutofit/>
          </a:bodyPr>
          <a:lstStyle/>
          <a:p>
            <a:pPr marL="45720" indent="0">
              <a:buNone/>
            </a:pPr>
            <a:endParaRPr lang="nl-NL" dirty="0">
              <a:ea typeface="+mn-lt"/>
              <a:cs typeface="+mn-lt"/>
            </a:endParaRPr>
          </a:p>
          <a:p>
            <a:pPr marL="45720" indent="0">
              <a:buNone/>
            </a:pPr>
            <a:r>
              <a:rPr lang="nl-NL" dirty="0"/>
              <a:t> Onderzoek je eigen vooroordelen</a:t>
            </a:r>
          </a:p>
          <a:p>
            <a:pPr marL="45720" indent="0">
              <a:buNone/>
            </a:pPr>
            <a:endParaRPr lang="nl-NL" dirty="0"/>
          </a:p>
          <a:p>
            <a:pPr marL="502920" indent="-457200">
              <a:buAutoNum type="arabicParenR"/>
            </a:pPr>
            <a:r>
              <a:rPr lang="nl-NL" dirty="0"/>
              <a:t>Wat viel je op tijdens het spelen van het spel? Op welke manier gaf jij hier invulling aan? Liep je tegen stereotyperingen of vooroordelen aan?</a:t>
            </a:r>
          </a:p>
          <a:p>
            <a:pPr marL="502920" indent="-457200">
              <a:buAutoNum type="arabicParenR"/>
            </a:pPr>
            <a:r>
              <a:rPr lang="nl-NL" dirty="0"/>
              <a:t>Welke rol had jij in jouw groepje? Was je luid, aanwezig, volgzaam of stil? Waar had dit mee te maken?</a:t>
            </a:r>
          </a:p>
          <a:p>
            <a:pPr marL="502920" indent="-457200">
              <a:buAutoNum type="arabicParenR"/>
            </a:pPr>
            <a:r>
              <a:rPr lang="nl-NL" dirty="0"/>
              <a:t>Wat vond je van dit spel en waarom vind je dat?</a:t>
            </a:r>
          </a:p>
          <a:p>
            <a:pPr marL="45720" indent="0">
              <a:buNone/>
            </a:pPr>
            <a:endParaRPr lang="en-US" dirty="0"/>
          </a:p>
        </p:txBody>
      </p:sp>
      <p:pic>
        <p:nvPicPr>
          <p:cNvPr id="5122" name="Picture 2" descr="Maar het u dan helemaal geen vooroordele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9622" y="307346"/>
            <a:ext cx="2063930" cy="289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61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vul de docent in</a:t>
            </a:r>
            <a:endParaRPr lang="en-US" dirty="0"/>
          </a:p>
        </p:txBody>
      </p:sp>
      <p:pic>
        <p:nvPicPr>
          <p:cNvPr id="2050" name="Picture 2" descr="Afbeeldingsresultaat voor vooroordele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10951" y="1051501"/>
            <a:ext cx="3207569" cy="4530693"/>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1584960" y="2177143"/>
            <a:ext cx="4763589" cy="2585323"/>
          </a:xfrm>
          <a:prstGeom prst="rect">
            <a:avLst/>
          </a:prstGeom>
          <a:noFill/>
        </p:spPr>
        <p:txBody>
          <a:bodyPr wrap="square" rtlCol="0">
            <a:spAutoFit/>
          </a:bodyPr>
          <a:lstStyle/>
          <a:p>
            <a:r>
              <a:rPr lang="nl-NL" dirty="0"/>
              <a:t>De docent geeft twee stiften aan de studenten.</a:t>
            </a:r>
          </a:p>
          <a:p>
            <a:r>
              <a:rPr lang="nl-NL" dirty="0"/>
              <a:t>De docent gaat de klas uit (5min.), de studenten mogen alles over de docent opschrijven. Welk beeld hebben ze van hem/haar?</a:t>
            </a:r>
            <a:br>
              <a:rPr lang="nl-NL" dirty="0"/>
            </a:br>
            <a:r>
              <a:rPr lang="nl-NL" dirty="0"/>
              <a:t>Wat doet hij/zij in haar vrije tijd?</a:t>
            </a:r>
            <a:br>
              <a:rPr lang="nl-NL" dirty="0"/>
            </a:br>
            <a:r>
              <a:rPr lang="nl-NL" dirty="0"/>
              <a:t>Hoe ziet het huis eruit?</a:t>
            </a:r>
            <a:br>
              <a:rPr lang="nl-NL" dirty="0"/>
            </a:br>
            <a:r>
              <a:rPr lang="nl-NL" dirty="0" err="1"/>
              <a:t>Favo</a:t>
            </a:r>
            <a:r>
              <a:rPr lang="nl-NL" dirty="0"/>
              <a:t> eten, vakantielanden, eigenschappen enz. </a:t>
            </a:r>
            <a:br>
              <a:rPr lang="nl-NL" dirty="0"/>
            </a:br>
            <a:r>
              <a:rPr lang="nl-NL" dirty="0"/>
              <a:t>Schrijf vooral dingen op die je niet weet van degene.</a:t>
            </a:r>
            <a:endParaRPr lang="en-US" dirty="0"/>
          </a:p>
        </p:txBody>
      </p:sp>
    </p:spTree>
    <p:extLst>
      <p:ext uri="{BB962C8B-B14F-4D97-AF65-F5344CB8AC3E}">
        <p14:creationId xmlns:p14="http://schemas.microsoft.com/office/powerpoint/2010/main" val="62382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beeldingsresultaat voor raadsel chirurg en zoon"/>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13361"/>
          <a:stretch/>
        </p:blipFill>
        <p:spPr bwMode="auto">
          <a:xfrm>
            <a:off x="2294357" y="847515"/>
            <a:ext cx="7603286" cy="4940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71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Zoek de volgende definities op:</a:t>
            </a:r>
            <a:endParaRPr lang="en-US" dirty="0"/>
          </a:p>
        </p:txBody>
      </p:sp>
      <p:sp>
        <p:nvSpPr>
          <p:cNvPr id="3" name="Tijdelijke aanduiding voor inhoud 2"/>
          <p:cNvSpPr>
            <a:spLocks noGrp="1"/>
          </p:cNvSpPr>
          <p:nvPr>
            <p:ph idx="1"/>
          </p:nvPr>
        </p:nvSpPr>
        <p:spPr/>
        <p:txBody>
          <a:bodyPr/>
          <a:lstStyle/>
          <a:p>
            <a:r>
              <a:rPr lang="nl-NL" dirty="0"/>
              <a:t>Oordeel</a:t>
            </a:r>
          </a:p>
          <a:p>
            <a:r>
              <a:rPr lang="nl-NL" dirty="0"/>
              <a:t>Vooroordeel</a:t>
            </a:r>
          </a:p>
          <a:p>
            <a:r>
              <a:rPr lang="nl-NL" dirty="0"/>
              <a:t>Stereotypering</a:t>
            </a:r>
          </a:p>
          <a:p>
            <a:endParaRPr lang="nl-NL" dirty="0"/>
          </a:p>
          <a:p>
            <a:r>
              <a:rPr lang="nl-NL" dirty="0"/>
              <a:t>Noem nu per definitie 3 voorbeelden.</a:t>
            </a:r>
          </a:p>
        </p:txBody>
      </p:sp>
    </p:spTree>
    <p:extLst>
      <p:ext uri="{BB962C8B-B14F-4D97-AF65-F5344CB8AC3E}">
        <p14:creationId xmlns:p14="http://schemas.microsoft.com/office/powerpoint/2010/main" val="192830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Korte film: Pizza Verdi </a:t>
            </a:r>
            <a:br>
              <a:rPr lang="nl-NL" dirty="0"/>
            </a:br>
            <a:endParaRPr lang="en-US" dirty="0"/>
          </a:p>
        </p:txBody>
      </p:sp>
      <p:sp>
        <p:nvSpPr>
          <p:cNvPr id="3" name="Tijdelijke aanduiding voor inhoud 2"/>
          <p:cNvSpPr>
            <a:spLocks noGrp="1"/>
          </p:cNvSpPr>
          <p:nvPr>
            <p:ph idx="1"/>
          </p:nvPr>
        </p:nvSpPr>
        <p:spPr/>
        <p:txBody>
          <a:bodyPr/>
          <a:lstStyle/>
          <a:p>
            <a:pPr marL="45720" indent="0" algn="ctr">
              <a:buNone/>
            </a:pPr>
            <a:r>
              <a:rPr lang="nl-NL" dirty="0"/>
              <a:t>Je gaat kijken naar een korte film.</a:t>
            </a:r>
            <a:br>
              <a:rPr lang="nl-NL" dirty="0"/>
            </a:br>
            <a:r>
              <a:rPr lang="nl-NL" dirty="0"/>
              <a:t>Deze film wordt 6x in totaal stop gezet</a:t>
            </a:r>
          </a:p>
          <a:p>
            <a:pPr marL="45720" indent="0" algn="ctr">
              <a:buNone/>
            </a:pPr>
            <a:r>
              <a:rPr lang="nl-NL" dirty="0"/>
              <a:t>De docent stelt je een aantal vragen.</a:t>
            </a:r>
          </a:p>
          <a:p>
            <a:pPr marL="45720" indent="0">
              <a:buNone/>
            </a:pPr>
            <a:br>
              <a:rPr lang="nl-NL" dirty="0"/>
            </a:br>
            <a:endParaRPr lang="en-US" dirty="0"/>
          </a:p>
        </p:txBody>
      </p:sp>
      <p:pic>
        <p:nvPicPr>
          <p:cNvPr id="4" name="Picture 2" descr="PIZZA VERDI - a short film by Gary Nadeau (2011) Movies that matter on Vimeo">
            <a:extLst>
              <a:ext uri="{FF2B5EF4-FFF2-40B4-BE49-F238E27FC236}">
                <a16:creationId xmlns:a16="http://schemas.microsoft.com/office/drawing/2014/main" id="{DE64CB57-1745-4660-F09F-F2E6A77D1B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7450" y="3657599"/>
            <a:ext cx="6925235" cy="2943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73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01359" y="2513815"/>
            <a:ext cx="9875520" cy="1356360"/>
          </a:xfrm>
        </p:spPr>
        <p:txBody>
          <a:bodyPr>
            <a:normAutofit fontScale="90000"/>
          </a:bodyPr>
          <a:lstStyle/>
          <a:p>
            <a:r>
              <a:rPr lang="nl-NL" dirty="0"/>
              <a:t>Waarom oordelen we?</a:t>
            </a:r>
            <a:br>
              <a:rPr lang="nl-NL" dirty="0"/>
            </a:br>
            <a:r>
              <a:rPr lang="nl-NL" dirty="0"/>
              <a:t>Wat is het voordeel?</a:t>
            </a:r>
            <a:br>
              <a:rPr lang="nl-NL" dirty="0"/>
            </a:br>
            <a:r>
              <a:rPr lang="nl-NL" dirty="0"/>
              <a:t>Wat is het gevaar?</a:t>
            </a:r>
            <a:endParaRPr lang="en-US" dirty="0"/>
          </a:p>
        </p:txBody>
      </p:sp>
    </p:spTree>
    <p:extLst>
      <p:ext uri="{BB962C8B-B14F-4D97-AF65-F5344CB8AC3E}">
        <p14:creationId xmlns:p14="http://schemas.microsoft.com/office/powerpoint/2010/main" val="2885366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8476" y="845270"/>
            <a:ext cx="7821891" cy="1356360"/>
          </a:xfrm>
        </p:spPr>
        <p:txBody>
          <a:bodyPr>
            <a:normAutofit/>
          </a:bodyPr>
          <a:lstStyle/>
          <a:p>
            <a:r>
              <a:rPr lang="nl-NL" dirty="0"/>
              <a:t>Van vooroordeel tot discriminatie</a:t>
            </a:r>
            <a:endParaRPr lang="en-US" dirty="0"/>
          </a:p>
        </p:txBody>
      </p:sp>
      <p:sp>
        <p:nvSpPr>
          <p:cNvPr id="3" name="Tijdelijke aanduiding voor inhoud 2"/>
          <p:cNvSpPr>
            <a:spLocks noGrp="1"/>
          </p:cNvSpPr>
          <p:nvPr>
            <p:ph idx="1"/>
          </p:nvPr>
        </p:nvSpPr>
        <p:spPr>
          <a:xfrm>
            <a:off x="973318" y="2660715"/>
            <a:ext cx="3598682" cy="4038600"/>
          </a:xfrm>
        </p:spPr>
        <p:txBody>
          <a:bodyPr/>
          <a:lstStyle/>
          <a:p>
            <a:r>
              <a:rPr lang="nl-NL" dirty="0"/>
              <a:t>Wat is het verschil tussen een (voor)oordeel en discriminatie?</a:t>
            </a:r>
          </a:p>
          <a:p>
            <a:r>
              <a:rPr lang="nl-NL" dirty="0"/>
              <a:t>Welke vormen van/soorten discriminatie ken je allemaal?</a:t>
            </a:r>
            <a:endParaRPr lang="en-US" dirty="0"/>
          </a:p>
        </p:txBody>
      </p:sp>
      <p:pic>
        <p:nvPicPr>
          <p:cNvPr id="2050" name="Picture 2" descr="Afbeeldingsresultaat voor discriminat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787" y="1965960"/>
            <a:ext cx="6653357" cy="3271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883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F5A9AD-538C-8927-D0DD-FEE17476FECB}"/>
              </a:ext>
            </a:extLst>
          </p:cNvPr>
          <p:cNvSpPr>
            <a:spLocks noGrp="1"/>
          </p:cNvSpPr>
          <p:nvPr>
            <p:ph type="title"/>
          </p:nvPr>
        </p:nvSpPr>
        <p:spPr>
          <a:xfrm>
            <a:off x="550723" y="760429"/>
            <a:ext cx="9875520" cy="1356360"/>
          </a:xfrm>
        </p:spPr>
        <p:txBody>
          <a:bodyPr/>
          <a:lstStyle/>
          <a:p>
            <a:r>
              <a:rPr lang="nl-NL" dirty="0"/>
              <a:t>Discriminatie in Nederland</a:t>
            </a:r>
          </a:p>
        </p:txBody>
      </p:sp>
      <p:pic>
        <p:nvPicPr>
          <p:cNvPr id="2050" name="Picture 2" descr="GeenStijl: HEE. 'WITTE MAN'. Heb jij al zeven witte vinkjes?">
            <a:extLst>
              <a:ext uri="{FF2B5EF4-FFF2-40B4-BE49-F238E27FC236}">
                <a16:creationId xmlns:a16="http://schemas.microsoft.com/office/drawing/2014/main" id="{4CF27A93-F23D-620C-0753-BE39C825DF7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2517"/>
          <a:stretch/>
        </p:blipFill>
        <p:spPr bwMode="auto">
          <a:xfrm>
            <a:off x="6863892" y="920173"/>
            <a:ext cx="3562351" cy="5449773"/>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A97215A0-4C4E-212F-FAFC-C91905DAD39F}"/>
              </a:ext>
            </a:extLst>
          </p:cNvPr>
          <p:cNvSpPr txBox="1"/>
          <p:nvPr/>
        </p:nvSpPr>
        <p:spPr>
          <a:xfrm>
            <a:off x="1310326" y="2271860"/>
            <a:ext cx="4506012" cy="3693319"/>
          </a:xfrm>
          <a:prstGeom prst="rect">
            <a:avLst/>
          </a:prstGeom>
          <a:noFill/>
        </p:spPr>
        <p:txBody>
          <a:bodyPr wrap="square" rtlCol="0">
            <a:spAutoFit/>
          </a:bodyPr>
          <a:lstStyle/>
          <a:p>
            <a:r>
              <a:rPr lang="nl-NL" dirty="0">
                <a:latin typeface="+mj-lt"/>
              </a:rPr>
              <a:t>Heb je wel eens gehoord over de zeven vinkjes? Een theorie van de Nederlandse antropoloog Joris </a:t>
            </a:r>
            <a:r>
              <a:rPr lang="nl-NL" dirty="0" err="1">
                <a:latin typeface="+mj-lt"/>
              </a:rPr>
              <a:t>Luyendijk</a:t>
            </a:r>
            <a:r>
              <a:rPr lang="nl-NL" dirty="0">
                <a:latin typeface="+mj-lt"/>
              </a:rPr>
              <a:t>?</a:t>
            </a:r>
          </a:p>
          <a:p>
            <a:endParaRPr lang="nl-NL" dirty="0">
              <a:latin typeface="+mj-lt"/>
            </a:endParaRPr>
          </a:p>
          <a:p>
            <a:r>
              <a:rPr lang="nl-NL" b="0" i="0" dirty="0">
                <a:effectLst/>
                <a:latin typeface="+mj-lt"/>
              </a:rPr>
              <a:t>Volgens </a:t>
            </a:r>
            <a:r>
              <a:rPr lang="nl-NL" b="0" i="0" dirty="0" err="1">
                <a:effectLst/>
                <a:latin typeface="+mj-lt"/>
              </a:rPr>
              <a:t>Luyendijk</a:t>
            </a:r>
            <a:r>
              <a:rPr lang="nl-NL" b="0" i="0" dirty="0">
                <a:effectLst/>
                <a:latin typeface="+mj-lt"/>
              </a:rPr>
              <a:t> liggen posities van personen met 'zeven vinkjes' mijlenver voor op de rest van de maatschappij. Ze vormen maar zo'n 3% van de bevolking, maar vormen al sinds de geschiedenis de (elite)  bovenlaag van de samenleving. Koning Willem-Alexander, Mark Rutte, Thierry </a:t>
            </a:r>
            <a:r>
              <a:rPr lang="nl-NL" b="0" i="0" dirty="0" err="1">
                <a:effectLst/>
                <a:latin typeface="+mj-lt"/>
              </a:rPr>
              <a:t>Baudet</a:t>
            </a:r>
            <a:r>
              <a:rPr lang="nl-NL" b="0" i="0" dirty="0">
                <a:effectLst/>
                <a:latin typeface="+mj-lt"/>
              </a:rPr>
              <a:t>, en zo ongeveer alle (</a:t>
            </a:r>
            <a:r>
              <a:rPr lang="nl-NL" b="0" i="0" dirty="0" err="1">
                <a:effectLst/>
                <a:latin typeface="+mj-lt"/>
              </a:rPr>
              <a:t>start-up</a:t>
            </a:r>
            <a:r>
              <a:rPr lang="nl-NL" b="0" i="0" dirty="0">
                <a:effectLst/>
                <a:latin typeface="+mj-lt"/>
              </a:rPr>
              <a:t>) </a:t>
            </a:r>
            <a:r>
              <a:rPr lang="nl-NL" b="0" i="0" dirty="0" err="1">
                <a:effectLst/>
                <a:latin typeface="+mj-lt"/>
              </a:rPr>
              <a:t>CEO's</a:t>
            </a:r>
            <a:r>
              <a:rPr lang="nl-NL" b="0" i="0" dirty="0">
                <a:effectLst/>
                <a:latin typeface="+mj-lt"/>
              </a:rPr>
              <a:t> behoren tot het clubje.</a:t>
            </a:r>
            <a:endParaRPr lang="nl-NL" dirty="0">
              <a:latin typeface="+mj-lt"/>
            </a:endParaRPr>
          </a:p>
        </p:txBody>
      </p:sp>
    </p:spTree>
    <p:extLst>
      <p:ext uri="{BB962C8B-B14F-4D97-AF65-F5344CB8AC3E}">
        <p14:creationId xmlns:p14="http://schemas.microsoft.com/office/powerpoint/2010/main" val="4291090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nfographic met en over Joris Luyendijk waarin zijn betoog over het primaat van de 'zeven vinkjes' elite in Nederland in beeld wordt gebracht.">
            <a:extLst>
              <a:ext uri="{FF2B5EF4-FFF2-40B4-BE49-F238E27FC236}">
                <a16:creationId xmlns:a16="http://schemas.microsoft.com/office/drawing/2014/main" id="{C80CCCFB-444F-A56A-D0F0-2937E83FCA0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7114" b="63492"/>
          <a:stretch/>
        </p:blipFill>
        <p:spPr bwMode="auto">
          <a:xfrm>
            <a:off x="590550" y="485774"/>
            <a:ext cx="5153025" cy="573099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nfographic met en over Joris Luyendijk waarin zijn betoog over het primaat van de 'zeven vinkjes' elite in Nederland in beeld wordt gebracht.">
            <a:extLst>
              <a:ext uri="{FF2B5EF4-FFF2-40B4-BE49-F238E27FC236}">
                <a16:creationId xmlns:a16="http://schemas.microsoft.com/office/drawing/2014/main" id="{3E632207-0B14-7E48-1D9D-F2F4657724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6666" b="34989"/>
          <a:stretch/>
        </p:blipFill>
        <p:spPr bwMode="auto">
          <a:xfrm>
            <a:off x="5743575" y="1250670"/>
            <a:ext cx="5991143" cy="4804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21057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B34A25DF07C04CBEE98F4FB8BA2A65" ma:contentTypeVersion="11" ma:contentTypeDescription="Een nieuw document maken." ma:contentTypeScope="" ma:versionID="e48514e345e041cfd542f3e6ef6adc61">
  <xsd:schema xmlns:xsd="http://www.w3.org/2001/XMLSchema" xmlns:xs="http://www.w3.org/2001/XMLSchema" xmlns:p="http://schemas.microsoft.com/office/2006/metadata/properties" xmlns:ns3="898e7e9c-3810-4d0d-82e3-b88bac5313dd" xmlns:ns4="a65cf4b2-dfbe-47b5-ad81-e7ff520242c3" targetNamespace="http://schemas.microsoft.com/office/2006/metadata/properties" ma:root="true" ma:fieldsID="d8ae9c544cb29df50077ec673fde5b33" ns3:_="" ns4:_="">
    <xsd:import namespace="898e7e9c-3810-4d0d-82e3-b88bac5313dd"/>
    <xsd:import namespace="a65cf4b2-dfbe-47b5-ad81-e7ff520242c3"/>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e7e9c-3810-4d0d-82e3-b88bac5313dd"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65cf4b2-dfbe-47b5-ad81-e7ff520242c3"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B7A01F-7C39-4A33-9C19-BD193D4EF99D}">
  <ds:schemaRefs>
    <ds:schemaRef ds:uri="http://purl.org/dc/dcmitype/"/>
    <ds:schemaRef ds:uri="http://schemas.microsoft.com/office/2006/documentManagement/types"/>
    <ds:schemaRef ds:uri="a65cf4b2-dfbe-47b5-ad81-e7ff520242c3"/>
    <ds:schemaRef ds:uri="http://purl.org/dc/terms/"/>
    <ds:schemaRef ds:uri="http://schemas.microsoft.com/office/2006/metadata/properties"/>
    <ds:schemaRef ds:uri="898e7e9c-3810-4d0d-82e3-b88bac5313dd"/>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6EF26E8-A81D-4689-92D2-1DA0F1025798}">
  <ds:schemaRefs>
    <ds:schemaRef ds:uri="http://schemas.microsoft.com/sharepoint/v3/contenttype/forms"/>
  </ds:schemaRefs>
</ds:datastoreItem>
</file>

<file path=customXml/itemProps3.xml><?xml version="1.0" encoding="utf-8"?>
<ds:datastoreItem xmlns:ds="http://schemas.openxmlformats.org/officeDocument/2006/customXml" ds:itemID="{F69C3726-9EB7-42A3-9E79-7E9B498052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e7e9c-3810-4d0d-82e3-b88bac5313dd"/>
    <ds:schemaRef ds:uri="a65cf4b2-dfbe-47b5-ad81-e7ff520242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TM03457444[[fn=Basis]]</Template>
  <TotalTime>84</TotalTime>
  <Words>1230</Words>
  <Application>Microsoft Office PowerPoint</Application>
  <PresentationFormat>Breedbeeld</PresentationFormat>
  <Paragraphs>57</Paragraphs>
  <Slides>12</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Corbel</vt:lpstr>
      <vt:lpstr>Basis</vt:lpstr>
      <vt:lpstr>Burgerschap</vt:lpstr>
      <vt:lpstr>Opdracht; vul de docent in</vt:lpstr>
      <vt:lpstr>PowerPoint-presentatie</vt:lpstr>
      <vt:lpstr>Zoek de volgende definities op:</vt:lpstr>
      <vt:lpstr>Korte film: Pizza Verdi  </vt:lpstr>
      <vt:lpstr>Waarom oordelen we? Wat is het voordeel? Wat is het gevaar?</vt:lpstr>
      <vt:lpstr>Van vooroordeel tot discriminatie</vt:lpstr>
      <vt:lpstr>Discriminatie in Nederland</vt:lpstr>
      <vt:lpstr>PowerPoint-presentatie</vt:lpstr>
      <vt:lpstr>Hoe kun je vooroordelen en discriminatie proberen te voorkomen?</vt:lpstr>
      <vt:lpstr>Spel: Op het eerste gezicht </vt:lpstr>
      <vt:lpstr>Reflectie op het spel</vt:lpstr>
    </vt:vector>
  </TitlesOfParts>
  <Company>MBO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Vooroordelen&amp;zO.</dc:title>
  <dc:creator>Esmee Koppen</dc:creator>
  <cp:lastModifiedBy>Anne-May Smits</cp:lastModifiedBy>
  <cp:revision>10</cp:revision>
  <dcterms:created xsi:type="dcterms:W3CDTF">2017-05-30T08:26:12Z</dcterms:created>
  <dcterms:modified xsi:type="dcterms:W3CDTF">2022-11-04T14:16:21Z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0x01010042B34A25DF07C04CBEE98F4FB8BA2A65</vt:lpwstr>
  </property>
</Properties>
</file>